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73" r:id="rId3"/>
    <p:sldId id="282" r:id="rId4"/>
    <p:sldId id="283" r:id="rId5"/>
    <p:sldId id="284" r:id="rId6"/>
    <p:sldId id="281" r:id="rId7"/>
    <p:sldId id="260" r:id="rId8"/>
    <p:sldId id="261" r:id="rId9"/>
    <p:sldId id="258" r:id="rId10"/>
    <p:sldId id="264" r:id="rId11"/>
    <p:sldId id="262" r:id="rId12"/>
    <p:sldId id="265" r:id="rId13"/>
    <p:sldId id="266" r:id="rId14"/>
    <p:sldId id="267" r:id="rId15"/>
    <p:sldId id="263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6E40D5-0FAD-1F49-E481-ABCCF02A2524}" v="3447" dt="2021-08-27T20:39:22.100"/>
    <p1510:client id="{197C5BBC-CB01-8B32-E69B-B2AB67A5EE09}" v="4" dt="2021-09-08T15:30:27.791"/>
    <p1510:client id="{1DDE891A-6AAC-3CD8-B4DC-6A9F425140FB}" v="602" dt="2021-08-25T15:56:18.337"/>
    <p1510:client id="{655F3575-F102-B238-DE54-37FD67B3ED4F}" v="28" dt="2021-08-26T20:26:59.749"/>
    <p1510:client id="{76925B46-29D4-B71B-94B1-19E170D08E14}" v="4" dt="2021-09-02T19:00:20.074"/>
    <p1510:client id="{7C1A6C49-9F57-44B1-8B2D-6A62E7A8AA6A}" v="3390" dt="2021-08-24T20:43:11.977"/>
    <p1510:client id="{DF70C723-1269-7551-AFB9-9165E7384D2F}" v="110" dt="2021-09-07T16:52:05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76925B46-29D4-B71B-94B1-19E170D08E14}"/>
    <pc:docChg chg="modSld">
      <pc:chgData name="Mieko Landers" userId="S::mlanders@ccslib.org::07da9021-f6ba-44e0-a1fa-c81110e01fa0" providerId="AD" clId="Web-{76925B46-29D4-B71B-94B1-19E170D08E14}" dt="2021-09-02T19:00:20.074" v="1" actId="20577"/>
      <pc:docMkLst>
        <pc:docMk/>
      </pc:docMkLst>
      <pc:sldChg chg="modSp">
        <pc:chgData name="Mieko Landers" userId="S::mlanders@ccslib.org::07da9021-f6ba-44e0-a1fa-c81110e01fa0" providerId="AD" clId="Web-{76925B46-29D4-B71B-94B1-19E170D08E14}" dt="2021-09-02T19:00:20.074" v="1" actId="20577"/>
        <pc:sldMkLst>
          <pc:docMk/>
          <pc:sldMk cId="2129005376" sldId="282"/>
        </pc:sldMkLst>
        <pc:spChg chg="mod">
          <ac:chgData name="Mieko Landers" userId="S::mlanders@ccslib.org::07da9021-f6ba-44e0-a1fa-c81110e01fa0" providerId="AD" clId="Web-{76925B46-29D4-B71B-94B1-19E170D08E14}" dt="2021-09-02T19:00:20.074" v="1" actId="20577"/>
          <ac:spMkLst>
            <pc:docMk/>
            <pc:sldMk cId="2129005376" sldId="282"/>
            <ac:spMk id="3" creationId="{7EEFB2A0-4632-448A-9A31-BA13CDDAD320}"/>
          </ac:spMkLst>
        </pc:spChg>
      </pc:sldChg>
    </pc:docChg>
  </pc:docChgLst>
  <pc:docChgLst>
    <pc:chgData name="Mieko Landers" userId="S::mlanders@ccslib.org::07da9021-f6ba-44e0-a1fa-c81110e01fa0" providerId="AD" clId="Web-{197C5BBC-CB01-8B32-E69B-B2AB67A5EE09}"/>
    <pc:docChg chg="modSld">
      <pc:chgData name="Mieko Landers" userId="S::mlanders@ccslib.org::07da9021-f6ba-44e0-a1fa-c81110e01fa0" providerId="AD" clId="Web-{197C5BBC-CB01-8B32-E69B-B2AB67A5EE09}" dt="2021-09-08T15:30:27.791" v="1" actId="20577"/>
      <pc:docMkLst>
        <pc:docMk/>
      </pc:docMkLst>
      <pc:sldChg chg="modSp">
        <pc:chgData name="Mieko Landers" userId="S::mlanders@ccslib.org::07da9021-f6ba-44e0-a1fa-c81110e01fa0" providerId="AD" clId="Web-{197C5BBC-CB01-8B32-E69B-B2AB67A5EE09}" dt="2021-09-08T15:30:27.791" v="1" actId="20577"/>
        <pc:sldMkLst>
          <pc:docMk/>
          <pc:sldMk cId="3789772200" sldId="279"/>
        </pc:sldMkLst>
        <pc:spChg chg="mod">
          <ac:chgData name="Mieko Landers" userId="S::mlanders@ccslib.org::07da9021-f6ba-44e0-a1fa-c81110e01fa0" providerId="AD" clId="Web-{197C5BBC-CB01-8B32-E69B-B2AB67A5EE09}" dt="2021-09-08T15:30:27.791" v="1" actId="20577"/>
          <ac:spMkLst>
            <pc:docMk/>
            <pc:sldMk cId="3789772200" sldId="279"/>
            <ac:spMk id="3" creationId="{7EEFB2A0-4632-448A-9A31-BA13CDDAD320}"/>
          </ac:spMkLst>
        </pc:spChg>
      </pc:sldChg>
    </pc:docChg>
  </pc:docChgLst>
  <pc:docChgLst>
    <pc:chgData name="Mieko Landers" userId="S::mlanders@ccslib.org::07da9021-f6ba-44e0-a1fa-c81110e01fa0" providerId="AD" clId="Web-{DF70C723-1269-7551-AFB9-9165E7384D2F}"/>
    <pc:docChg chg="modSld sldOrd">
      <pc:chgData name="Mieko Landers" userId="S::mlanders@ccslib.org::07da9021-f6ba-44e0-a1fa-c81110e01fa0" providerId="AD" clId="Web-{DF70C723-1269-7551-AFB9-9165E7384D2F}" dt="2021-09-07T16:46:27.110" v="61" actId="20577"/>
      <pc:docMkLst>
        <pc:docMk/>
      </pc:docMkLst>
      <pc:sldChg chg="ord">
        <pc:chgData name="Mieko Landers" userId="S::mlanders@ccslib.org::07da9021-f6ba-44e0-a1fa-c81110e01fa0" providerId="AD" clId="Web-{DF70C723-1269-7551-AFB9-9165E7384D2F}" dt="2021-09-07T16:25:05.878" v="0"/>
        <pc:sldMkLst>
          <pc:docMk/>
          <pc:sldMk cId="1058628196" sldId="258"/>
        </pc:sldMkLst>
      </pc:sldChg>
      <pc:sldChg chg="addSp delSp">
        <pc:chgData name="Mieko Landers" userId="S::mlanders@ccslib.org::07da9021-f6ba-44e0-a1fa-c81110e01fa0" providerId="AD" clId="Web-{DF70C723-1269-7551-AFB9-9165E7384D2F}" dt="2021-09-07T16:36:52.705" v="60"/>
        <pc:sldMkLst>
          <pc:docMk/>
          <pc:sldMk cId="2037672214" sldId="266"/>
        </pc:sldMkLst>
        <pc:spChg chg="add del">
          <ac:chgData name="Mieko Landers" userId="S::mlanders@ccslib.org::07da9021-f6ba-44e0-a1fa-c81110e01fa0" providerId="AD" clId="Web-{DF70C723-1269-7551-AFB9-9165E7384D2F}" dt="2021-09-07T16:36:52.705" v="60"/>
          <ac:spMkLst>
            <pc:docMk/>
            <pc:sldMk cId="2037672214" sldId="266"/>
            <ac:spMk id="4" creationId="{14CAA5B5-180B-4A6A-99F3-F16761DC8988}"/>
          </ac:spMkLst>
        </pc:spChg>
      </pc:sldChg>
      <pc:sldChg chg="modSp">
        <pc:chgData name="Mieko Landers" userId="S::mlanders@ccslib.org::07da9021-f6ba-44e0-a1fa-c81110e01fa0" providerId="AD" clId="Web-{DF70C723-1269-7551-AFB9-9165E7384D2F}" dt="2021-09-07T16:46:27.110" v="61" actId="20577"/>
        <pc:sldMkLst>
          <pc:docMk/>
          <pc:sldMk cId="3184442421" sldId="267"/>
        </pc:sldMkLst>
        <pc:spChg chg="mod">
          <ac:chgData name="Mieko Landers" userId="S::mlanders@ccslib.org::07da9021-f6ba-44e0-a1fa-c81110e01fa0" providerId="AD" clId="Web-{DF70C723-1269-7551-AFB9-9165E7384D2F}" dt="2021-09-07T16:34:27.127" v="50" actId="20577"/>
          <ac:spMkLst>
            <pc:docMk/>
            <pc:sldMk cId="3184442421" sldId="267"/>
            <ac:spMk id="3" creationId="{7EEFB2A0-4632-448A-9A31-BA13CDDAD320}"/>
          </ac:spMkLst>
        </pc:spChg>
        <pc:spChg chg="mod">
          <ac:chgData name="Mieko Landers" userId="S::mlanders@ccslib.org::07da9021-f6ba-44e0-a1fa-c81110e01fa0" providerId="AD" clId="Web-{DF70C723-1269-7551-AFB9-9165E7384D2F}" dt="2021-09-07T16:46:27.110" v="61" actId="20577"/>
          <ac:spMkLst>
            <pc:docMk/>
            <pc:sldMk cId="3184442421" sldId="267"/>
            <ac:spMk id="5" creationId="{D588B41B-96F2-46A1-B3D2-4CAA1D1ECF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4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4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7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3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1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0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03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Circulation/ILL Advisory Group</a:t>
            </a:r>
            <a:endParaRPr lang="en-US" sz="660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 Light"/>
              </a:rPr>
              <a:t>SEPTEMBER 10,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0E5-F7EA-4517-A3B7-A04FCAE6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38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84A166-2E32-4E6E-A340-A79EC1A546BD}"/>
              </a:ext>
            </a:extLst>
          </p:cNvPr>
          <p:cNvSpPr txBox="1"/>
          <p:nvPr/>
        </p:nvSpPr>
        <p:spPr>
          <a:xfrm>
            <a:off x="1096370" y="2256428"/>
            <a:ext cx="10203976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As of late August 2021, there are 1,901 items in the database with a current status of Claims. Breakdown of when the items were claimed: 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2C003-B775-4A54-BE87-A25222C45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70510"/>
              </p:ext>
            </p:extLst>
          </p:nvPr>
        </p:nvGraphicFramePr>
        <p:xfrm>
          <a:off x="2684059" y="3377820"/>
          <a:ext cx="6992546" cy="2041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418">
                  <a:extLst>
                    <a:ext uri="{9D8B030D-6E8A-4147-A177-3AD203B41FA5}">
                      <a16:colId xmlns:a16="http://schemas.microsoft.com/office/drawing/2014/main" val="2140766379"/>
                    </a:ext>
                  </a:extLst>
                </a:gridCol>
                <a:gridCol w="3444128">
                  <a:extLst>
                    <a:ext uri="{9D8B030D-6E8A-4147-A177-3AD203B41FA5}">
                      <a16:colId xmlns:a16="http://schemas.microsoft.com/office/drawing/2014/main" val="2950747042"/>
                    </a:ext>
                  </a:extLst>
                </a:gridCol>
              </a:tblGrid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Items Claimed in...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Number of Unresolved Claims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86811"/>
                  </a:ext>
                </a:extLst>
              </a:tr>
              <a:tr h="409432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67789"/>
                  </a:ext>
                </a:extLst>
              </a:tr>
              <a:tr h="392373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354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14218"/>
                  </a:ext>
                </a:extLst>
              </a:tr>
              <a:tr h="392373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149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16213"/>
                  </a:ext>
                </a:extLst>
              </a:tr>
              <a:tr h="39237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/>
                        <a:t>2018 and earlier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1"/>
                        <a:t>607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7331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BB4E86-7903-45AE-AFB2-F7CF4ABAAFB3}"/>
              </a:ext>
            </a:extLst>
          </p:cNvPr>
          <p:cNvSpPr txBox="1"/>
          <p:nvPr/>
        </p:nvSpPr>
        <p:spPr>
          <a:xfrm>
            <a:off x="8875594" y="5918578"/>
            <a:ext cx="29934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/>
              <a:t>Data taken August 24, 2021</a:t>
            </a:r>
          </a:p>
        </p:txBody>
      </p:sp>
    </p:spTree>
    <p:extLst>
      <p:ext uri="{BB962C8B-B14F-4D97-AF65-F5344CB8AC3E}">
        <p14:creationId xmlns:p14="http://schemas.microsoft.com/office/powerpoint/2010/main" val="262471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0E5-F7EA-4517-A3B7-A04FCAE6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38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84A166-2E32-4E6E-A340-A79EC1A546BD}"/>
              </a:ext>
            </a:extLst>
          </p:cNvPr>
          <p:cNvSpPr txBox="1"/>
          <p:nvPr/>
        </p:nvSpPr>
        <p:spPr>
          <a:xfrm>
            <a:off x="1096370" y="2301921"/>
            <a:ext cx="1020397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1,504 items were claimed and then either </a:t>
            </a:r>
            <a:r>
              <a:rPr lang="en-US" sz="2400" u="sng"/>
              <a:t>recovered or billed</a:t>
            </a:r>
            <a:r>
              <a:rPr lang="en-US" sz="2400"/>
              <a:t> to the patron between January-July 2021. 75% of those resolved Claims were resolved within 34 days of becoming Claimed.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2C003-B775-4A54-BE87-A25222C45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56006"/>
              </p:ext>
            </p:extLst>
          </p:nvPr>
        </p:nvGraphicFramePr>
        <p:xfrm>
          <a:off x="2991134" y="3582537"/>
          <a:ext cx="593481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408">
                  <a:extLst>
                    <a:ext uri="{9D8B030D-6E8A-4147-A177-3AD203B41FA5}">
                      <a16:colId xmlns:a16="http://schemas.microsoft.com/office/drawing/2014/main" val="2140766379"/>
                    </a:ext>
                  </a:extLst>
                </a:gridCol>
                <a:gridCol w="2967408">
                  <a:extLst>
                    <a:ext uri="{9D8B030D-6E8A-4147-A177-3AD203B41FA5}">
                      <a16:colId xmlns:a16="http://schemas.microsoft.com/office/drawing/2014/main" val="295074704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Claims Resolved Within....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Percentage of Items Resolved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8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43.1%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6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10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1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34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16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BB4E86-7903-45AE-AFB2-F7CF4ABAAFB3}"/>
              </a:ext>
            </a:extLst>
          </p:cNvPr>
          <p:cNvSpPr txBox="1"/>
          <p:nvPr/>
        </p:nvSpPr>
        <p:spPr>
          <a:xfrm>
            <a:off x="8875594" y="591857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/>
              <a:t>Data taken August 2, 2021</a:t>
            </a:r>
          </a:p>
        </p:txBody>
      </p:sp>
    </p:spTree>
    <p:extLst>
      <p:ext uri="{BB962C8B-B14F-4D97-AF65-F5344CB8AC3E}">
        <p14:creationId xmlns:p14="http://schemas.microsoft.com/office/powerpoint/2010/main" val="193224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Removing a claimed item without billing the patron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Method 1: Mark the item as “Lost” and then waive the charges.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Method 2: Check the item to remove from the patron’s record and then change the item status to "Missing." </a:t>
            </a:r>
          </a:p>
        </p:txBody>
      </p:sp>
    </p:spTree>
    <p:extLst>
      <p:ext uri="{BB962C8B-B14F-4D97-AF65-F5344CB8AC3E}">
        <p14:creationId xmlns:p14="http://schemas.microsoft.com/office/powerpoint/2010/main" val="4211711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Method 1: Mark the item as “Lost” and then waive the charges.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A "Lifetime claims" count remains on the patron's record.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Item's circulation status is now "Lost."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Patron has a waived replacement cost on their record.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241DCF-8310-42D2-A2E9-99F5C7977BB4}"/>
              </a:ext>
            </a:extLst>
          </p:cNvPr>
          <p:cNvSpPr txBox="1"/>
          <p:nvPr/>
        </p:nvSpPr>
        <p:spPr>
          <a:xfrm>
            <a:off x="1096370" y="5099712"/>
            <a:ext cx="102722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cs typeface="Calibri"/>
              </a:rPr>
              <a:t>Consideration: When are items with a status of "Lost" deleted at the library? When do selectors consider reordering a Lost title?</a:t>
            </a:r>
          </a:p>
        </p:txBody>
      </p:sp>
    </p:spTree>
    <p:extLst>
      <p:ext uri="{BB962C8B-B14F-4D97-AF65-F5344CB8AC3E}">
        <p14:creationId xmlns:p14="http://schemas.microsoft.com/office/powerpoint/2010/main" val="203767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/>
              <a:t>Method 2: Check the item to remove from the patron’s record and then change the item status to "Missing." </a:t>
            </a:r>
            <a:endParaRPr lang="en-US" sz="2200">
              <a:cs typeface="Calibri"/>
            </a:endParaRPr>
          </a:p>
          <a:p>
            <a:endParaRPr lang="en-US" sz="2200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A "Lifetime claims" count remains on the patron's record.</a:t>
            </a:r>
            <a:endParaRPr lang="en-US" sz="2200" dirty="0">
              <a:ea typeface="+mn-lt"/>
              <a:cs typeface="+mn-lt"/>
            </a:endParaRPr>
          </a:p>
          <a:p>
            <a:pPr lvl="1"/>
            <a:endParaRPr lang="en-US" sz="2200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Item's circulation status is now "Missing" as of the check in date.</a:t>
            </a:r>
            <a:endParaRPr lang="en-US" sz="2200" dirty="0">
              <a:ea typeface="+mn-lt"/>
              <a:cs typeface="+mn-lt"/>
            </a:endParaRPr>
          </a:p>
          <a:p>
            <a:pPr lvl="1"/>
            <a:endParaRPr lang="en-US" sz="2200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Patron does not have a waive charge entry  for this item.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88B41B-96F2-46A1-B3D2-4CAA1D1ECF36}"/>
              </a:ext>
            </a:extLst>
          </p:cNvPr>
          <p:cNvSpPr txBox="1"/>
          <p:nvPr/>
        </p:nvSpPr>
        <p:spPr>
          <a:xfrm>
            <a:off x="1096370" y="5224817"/>
            <a:ext cx="10272214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>
                <a:cs typeface="Calibri"/>
              </a:rPr>
              <a:t>Considerations: When are items with a status of "Missing" deleted at the library? When do selectors consider reordering a Missing title? Would your staff be able to easily update an item status? </a:t>
            </a:r>
          </a:p>
        </p:txBody>
      </p:sp>
    </p:spTree>
    <p:extLst>
      <p:ext uri="{BB962C8B-B14F-4D97-AF65-F5344CB8AC3E}">
        <p14:creationId xmlns:p14="http://schemas.microsoft.com/office/powerpoint/2010/main" val="3184442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BD2-629A-4B46-84A9-6E30390C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Discussion 2:</a:t>
            </a:r>
            <a:r>
              <a:rPr lang="en-US" sz="3600">
                <a:cs typeface="Calibri Light"/>
              </a:rPr>
              <a:t> 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6589-F093-4E36-94A9-CE2C9056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 sz="3200">
              <a:cs typeface="Calibri"/>
            </a:endParaRPr>
          </a:p>
          <a:p>
            <a:r>
              <a:rPr lang="en-US" sz="3200">
                <a:ea typeface="+mn-lt"/>
                <a:cs typeface="+mn-lt"/>
              </a:rPr>
              <a:t>What is the recommended workflow to remove claimed items from a patron’s record when not holding the patron responsible for the costs?</a:t>
            </a:r>
            <a:endParaRPr lang="en-US"/>
          </a:p>
          <a:p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742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Claiming an item that is already Lost and billed to the patron.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Method 1: Waive the charges.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Method 2: Check in item and check back out to patron; mark item as "Claimed." </a:t>
            </a:r>
          </a:p>
        </p:txBody>
      </p:sp>
    </p:spTree>
    <p:extLst>
      <p:ext uri="{BB962C8B-B14F-4D97-AF65-F5344CB8AC3E}">
        <p14:creationId xmlns:p14="http://schemas.microsoft.com/office/powerpoint/2010/main" val="281359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Method 1: Waive the charges.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Item status remains as "Lost."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Patron has a waived replacement cost on their record.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No active claim on patron's account; no count has been added to patron's lifetime claims.</a:t>
            </a:r>
          </a:p>
        </p:txBody>
      </p:sp>
    </p:spTree>
    <p:extLst>
      <p:ext uri="{BB962C8B-B14F-4D97-AF65-F5344CB8AC3E}">
        <p14:creationId xmlns:p14="http://schemas.microsoft.com/office/powerpoint/2010/main" val="4044734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Method 2: Check in item and check back out to patron; mark item as "Claimed." 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Item status is updated to "Claimed."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An active claim is now on the patron's account; a count will also be added to their lifetime claims.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The library can resolve claim as per local procedure.</a:t>
            </a:r>
          </a:p>
        </p:txBody>
      </p:sp>
    </p:spTree>
    <p:extLst>
      <p:ext uri="{BB962C8B-B14F-4D97-AF65-F5344CB8AC3E}">
        <p14:creationId xmlns:p14="http://schemas.microsoft.com/office/powerpoint/2010/main" val="2602362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BD2-629A-4B46-84A9-6E30390C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Discussion 3:</a:t>
            </a:r>
            <a:r>
              <a:rPr lang="en-US" sz="3600">
                <a:cs typeface="Calibri Light"/>
              </a:rPr>
              <a:t> 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6589-F093-4E36-94A9-CE2C9056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 sz="3200">
              <a:cs typeface="Calibri"/>
            </a:endParaRPr>
          </a:p>
          <a:p>
            <a:r>
              <a:rPr lang="en-US" sz="3200">
                <a:ea typeface="+mn-lt"/>
                <a:cs typeface="+mn-lt"/>
              </a:rPr>
              <a:t>What is the recommended workflow to resolve a Lost item that the patron claims to have returned?</a:t>
            </a:r>
            <a:endParaRPr lang="en-US">
              <a:ea typeface="+mn-lt"/>
              <a:cs typeface="+mn-lt"/>
            </a:endParaRPr>
          </a:p>
          <a:p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794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Overview of Circulation/ILL</a:t>
            </a:r>
            <a:br>
              <a:rPr lang="en-US" sz="6000">
                <a:cs typeface="Calibri Light"/>
              </a:rPr>
            </a:br>
            <a:r>
              <a:rPr lang="en-US" sz="6000">
                <a:cs typeface="Calibri Light"/>
              </a:rPr>
              <a:t>Advisory Group</a:t>
            </a:r>
          </a:p>
        </p:txBody>
      </p:sp>
    </p:spTree>
    <p:extLst>
      <p:ext uri="{BB962C8B-B14F-4D97-AF65-F5344CB8AC3E}">
        <p14:creationId xmlns:p14="http://schemas.microsoft.com/office/powerpoint/2010/main" val="3558036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Lost and Missing Item Retention</a:t>
            </a:r>
            <a:endParaRPr lang="en-US" sz="660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6467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CCS is evaluating possibility of standardizing how long Lost item records and Missing item records are retained in the database.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Standardization would allow CCS to automate item record deletion. </a:t>
            </a:r>
          </a:p>
          <a:p>
            <a:pPr marL="742950" lvl="1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Since Lost items prevent patron records from being deleted, standardization would also allow CCS and libraries to maintain a cleaner patron database.</a:t>
            </a:r>
            <a:endParaRPr lang="en-US">
              <a:cs typeface="Calibri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9257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When an item record is deleted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Any pending charges remain on a patron's record. The charge has a [DELETED] note appended to the title. Staff are unable to click into the item record.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7896B573-FE5A-442C-A1B8-97B6F4FDD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62" y="4355169"/>
            <a:ext cx="9282752" cy="15073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8727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When an item record is deleted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Staff are unable to view item history via Simply Reports or the item record. CCS staff can query historical information (like previous patron).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3639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0E5-F7EA-4517-A3B7-A04FCAE6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38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84A166-2E32-4E6E-A340-A79EC1A546BD}"/>
              </a:ext>
            </a:extLst>
          </p:cNvPr>
          <p:cNvSpPr txBox="1"/>
          <p:nvPr/>
        </p:nvSpPr>
        <p:spPr>
          <a:xfrm>
            <a:off x="1096370" y="2301921"/>
            <a:ext cx="1020397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18,207 items became Lost and were then recovered (checked in or checked out to a different patron) between January-July 2021. 75% of those recovered Lost items were recovered within 35 days of becoming Lost.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2C003-B775-4A54-BE87-A25222C45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688502"/>
              </p:ext>
            </p:extLst>
          </p:nvPr>
        </p:nvGraphicFramePr>
        <p:xfrm>
          <a:off x="3059372" y="3707641"/>
          <a:ext cx="593481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408">
                  <a:extLst>
                    <a:ext uri="{9D8B030D-6E8A-4147-A177-3AD203B41FA5}">
                      <a16:colId xmlns:a16="http://schemas.microsoft.com/office/drawing/2014/main" val="2140766379"/>
                    </a:ext>
                  </a:extLst>
                </a:gridCol>
                <a:gridCol w="2967408">
                  <a:extLst>
                    <a:ext uri="{9D8B030D-6E8A-4147-A177-3AD203B41FA5}">
                      <a16:colId xmlns:a16="http://schemas.microsoft.com/office/drawing/2014/main" val="295074704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Lost Items Resolved Within....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Percentage of Items Resolved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8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34.5%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6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14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1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35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16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BB4E86-7903-45AE-AFB2-F7CF4ABAAFB3}"/>
              </a:ext>
            </a:extLst>
          </p:cNvPr>
          <p:cNvSpPr txBox="1"/>
          <p:nvPr/>
        </p:nvSpPr>
        <p:spPr>
          <a:xfrm>
            <a:off x="8875594" y="591857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/>
              <a:t>Data taken August 2, 2021</a:t>
            </a:r>
          </a:p>
        </p:txBody>
      </p:sp>
    </p:spTree>
    <p:extLst>
      <p:ext uri="{BB962C8B-B14F-4D97-AF65-F5344CB8AC3E}">
        <p14:creationId xmlns:p14="http://schemas.microsoft.com/office/powerpoint/2010/main" val="1207545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0E5-F7EA-4517-A3B7-A04FCAE6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38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84A166-2E32-4E6E-A340-A79EC1A546BD}"/>
              </a:ext>
            </a:extLst>
          </p:cNvPr>
          <p:cNvSpPr txBox="1"/>
          <p:nvPr/>
        </p:nvSpPr>
        <p:spPr>
          <a:xfrm>
            <a:off x="1096370" y="2301921"/>
            <a:ext cx="10203976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8,194 items became Missing and were then recovered between January-July 2021. 75% of those recovered Missing items were recovered within 46 days of becoming Missing.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52C003-B775-4A54-BE87-A25222C45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198108"/>
              </p:ext>
            </p:extLst>
          </p:nvPr>
        </p:nvGraphicFramePr>
        <p:xfrm>
          <a:off x="2991134" y="3582537"/>
          <a:ext cx="593481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408">
                  <a:extLst>
                    <a:ext uri="{9D8B030D-6E8A-4147-A177-3AD203B41FA5}">
                      <a16:colId xmlns:a16="http://schemas.microsoft.com/office/drawing/2014/main" val="2140766379"/>
                    </a:ext>
                  </a:extLst>
                </a:gridCol>
                <a:gridCol w="2967408">
                  <a:extLst>
                    <a:ext uri="{9D8B030D-6E8A-4147-A177-3AD203B41FA5}">
                      <a16:colId xmlns:a16="http://schemas.microsoft.com/office/drawing/2014/main" val="2950747042"/>
                    </a:ext>
                  </a:extLst>
                </a:gridCol>
              </a:tblGrid>
              <a:tr h="40943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Missing Items Resolved Within....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Percentage of Items Resolved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68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31.2%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6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20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14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46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1621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DBB4E86-7903-45AE-AFB2-F7CF4ABAAFB3}"/>
              </a:ext>
            </a:extLst>
          </p:cNvPr>
          <p:cNvSpPr txBox="1"/>
          <p:nvPr/>
        </p:nvSpPr>
        <p:spPr>
          <a:xfrm>
            <a:off x="8875594" y="591857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/>
              <a:t>Data taken August 2, 2021</a:t>
            </a:r>
          </a:p>
        </p:txBody>
      </p:sp>
    </p:spTree>
    <p:extLst>
      <p:ext uri="{BB962C8B-B14F-4D97-AF65-F5344CB8AC3E}">
        <p14:creationId xmlns:p14="http://schemas.microsoft.com/office/powerpoint/2010/main" val="2168629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CCS wants to understand how deleted Lost and Missing items records can impact Circulation and ILL staff.</a:t>
            </a: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Do staff run into issues with deleted item records in their daily workflows like, for example, when checking in?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How might deleting Lost or Missing items within a certain time period impact Circulation and ILL workflows?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Calibri"/>
              </a:rPr>
              <a:t>Do staff run into issues with deleted Lost item records when working with patrons?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How might deleting Lost item records at a certain point impact working with patrons?</a:t>
            </a:r>
          </a:p>
          <a:p>
            <a:pPr marL="742950" lvl="1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9772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Lost and Missing Item Retention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cs typeface="Calibri"/>
              </a:rPr>
              <a:t>CCS wants to understand how deleted Lost and Missing items records can impact Circulation and ILL staff.</a:t>
            </a: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cs typeface="Calibri"/>
              </a:rPr>
              <a:t>If CCS was to look further into standard practices, what information or data would you want in order to form a recommendation?</a:t>
            </a:r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  <a:p>
            <a:pPr lvl="1"/>
            <a:endParaRPr lang="en-US" sz="24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237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Circ/ILL Advisory Group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ea typeface="+mn-lt"/>
                <a:cs typeface="+mn-lt"/>
              </a:rPr>
              <a:t>Advisory groups consult with CCS on potential system configuration changes, assist with research and testing, and recommend policy changes and best practices to their associated technical groups. </a:t>
            </a:r>
            <a:endParaRPr lang="en-US">
              <a:cs typeface="Calibri" panose="020F0502020204030204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Advisory group members are expected to: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•Use their expertise and knowledge to represent the CCS community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•Participate in 4 advisory group meetings per year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•Participate in 4 associated technical group meetings per year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•Engage in online, asynchronous conversation and research between meetings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•Work with CCS staff to present findings and recommendations as needed.</a:t>
            </a:r>
            <a:endParaRPr lang="en-US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2900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CBA9E2F1-2973-4875-B75F-381612E86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46" y="1112924"/>
            <a:ext cx="10306334" cy="405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2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Circ/ILL Advisory Group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>
                <a:ea typeface="+mn-lt"/>
                <a:cs typeface="+mn-lt"/>
              </a:rPr>
              <a:t>2021-2022 Meeting Dates</a:t>
            </a:r>
          </a:p>
          <a:p>
            <a:endParaRPr lang="en-US" sz="240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September 10, 2021 (9:30am) - Zoom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December 10, 2021 (9:30am) - Zoom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March 11, 2022 (9:30am) - TBD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Calibri"/>
              </a:rPr>
              <a:t>June 10, 2022 (9:30am) - TBD</a:t>
            </a:r>
          </a:p>
        </p:txBody>
      </p:sp>
    </p:spTree>
    <p:extLst>
      <p:ext uri="{BB962C8B-B14F-4D97-AF65-F5344CB8AC3E}">
        <p14:creationId xmlns:p14="http://schemas.microsoft.com/office/powerpoint/2010/main" val="230740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Claims Workflows</a:t>
            </a:r>
            <a:endParaRPr lang="en-US" sz="660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6116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/>
              <a:t>Point at which an item is claimed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Local practice varies. Libraries have different practices of when they claim an item – some claim right away as good-faith effort and then do shelf checks, others only claim as last resort. 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Because of this, libraries have differing policies on if they will hold a patron accountable (mark item as "Lost" and bill patron) for a claimed item.</a:t>
            </a:r>
          </a:p>
        </p:txBody>
      </p:sp>
    </p:spTree>
    <p:extLst>
      <p:ext uri="{BB962C8B-B14F-4D97-AF65-F5344CB8AC3E}">
        <p14:creationId xmlns:p14="http://schemas.microsoft.com/office/powerpoint/2010/main" val="377650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BD92-B794-4036-B6EE-24599C7E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Claims Workflows</a:t>
            </a:r>
            <a:endParaRPr lang="en-US" sz="440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EFB2A0-4632-448A-9A31-BA13CDDAD320}"/>
              </a:ext>
            </a:extLst>
          </p:cNvPr>
          <p:cNvSpPr txBox="1"/>
          <p:nvPr/>
        </p:nvSpPr>
        <p:spPr>
          <a:xfrm>
            <a:off x="1096370" y="2074459"/>
            <a:ext cx="10340453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/>
              <a:t>When should the  library remove the item from the patron's record?</a:t>
            </a:r>
            <a:endParaRPr lang="en-US" sz="2400">
              <a:cs typeface="Calibri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Due to the differing practices regarding what point an item is claimed, claiming libraries may not be ready to resolve the item at the same time.</a:t>
            </a:r>
          </a:p>
          <a:p>
            <a:pPr lvl="1"/>
            <a:endParaRPr lang="en-US" sz="240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However, the item should be resolved within a reasonable amount of time so that the patron does not have long outstanding claims on their record. (A patron can have up to 5 active claims before their card is hard blocked.)</a:t>
            </a:r>
          </a:p>
        </p:txBody>
      </p:sp>
    </p:spTree>
    <p:extLst>
      <p:ext uri="{BB962C8B-B14F-4D97-AF65-F5344CB8AC3E}">
        <p14:creationId xmlns:p14="http://schemas.microsoft.com/office/powerpoint/2010/main" val="991519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BD2-629A-4B46-84A9-6E30390C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cs typeface="Calibri Light"/>
              </a:rPr>
              <a:t>Discussion 1:</a:t>
            </a:r>
            <a:r>
              <a:rPr lang="en-US" sz="3600">
                <a:cs typeface="Calibri Light"/>
              </a:rPr>
              <a:t> 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6589-F093-4E36-94A9-CE2C9056C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endParaRPr lang="en-US" sz="3200">
              <a:cs typeface="Calibri"/>
            </a:endParaRPr>
          </a:p>
          <a:p>
            <a:r>
              <a:rPr lang="en-US" sz="3200">
                <a:cs typeface="Calibri"/>
              </a:rPr>
              <a:t>What is the minimum AND maximum amount of time an item should remain as "Claimed" before the library removes the claim from the patron's record?</a:t>
            </a:r>
            <a:endParaRPr lang="en-US"/>
          </a:p>
          <a:p>
            <a:endParaRPr lang="en-US"/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6281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3" ma:contentTypeDescription="Create a new document." ma:contentTypeScope="" ma:versionID="01e77275d83fdf45364ab01de65a593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251ff4b221b7e577ca0ce3a2d2c91ff0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65F1AF-FDED-4539-AEEF-4912319EE2C1}"/>
</file>

<file path=customXml/itemProps2.xml><?xml version="1.0" encoding="utf-8"?>
<ds:datastoreItem xmlns:ds="http://schemas.openxmlformats.org/officeDocument/2006/customXml" ds:itemID="{FC53E10F-5A92-4C6C-BFEE-67494F28CEC4}"/>
</file>

<file path=customXml/itemProps3.xml><?xml version="1.0" encoding="utf-8"?>
<ds:datastoreItem xmlns:ds="http://schemas.openxmlformats.org/officeDocument/2006/customXml" ds:itemID="{8C891C0E-ACE3-45AE-B4EE-A0842991CA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Retrospect</vt:lpstr>
      <vt:lpstr>Circulation/ILL Advisory Group</vt:lpstr>
      <vt:lpstr>Overview of Circulation/ILL Advisory Group</vt:lpstr>
      <vt:lpstr>Circ/ILL Advisory Group</vt:lpstr>
      <vt:lpstr>PowerPoint Presentation</vt:lpstr>
      <vt:lpstr>Circ/ILL Advisory Group</vt:lpstr>
      <vt:lpstr>Claims Workflows</vt:lpstr>
      <vt:lpstr>Claims Workflows</vt:lpstr>
      <vt:lpstr>Claims Workflows</vt:lpstr>
      <vt:lpstr>Discussion 1: </vt:lpstr>
      <vt:lpstr>Claims Workflows</vt:lpstr>
      <vt:lpstr>Claims Workflows</vt:lpstr>
      <vt:lpstr>Claims Workflows</vt:lpstr>
      <vt:lpstr>Claims Workflows</vt:lpstr>
      <vt:lpstr>Claims Workflows</vt:lpstr>
      <vt:lpstr>Discussion 2: </vt:lpstr>
      <vt:lpstr>Claims Workflows</vt:lpstr>
      <vt:lpstr>Claims Workflows</vt:lpstr>
      <vt:lpstr>Claims Workflows</vt:lpstr>
      <vt:lpstr>Discussion 3: </vt:lpstr>
      <vt:lpstr>Lost and Missing Item Retention</vt:lpstr>
      <vt:lpstr>Lost and Missing Item Retention</vt:lpstr>
      <vt:lpstr>Lost and Missing Item Retention</vt:lpstr>
      <vt:lpstr>Lost and Missing Item Retention</vt:lpstr>
      <vt:lpstr>Lost and Missing Item Retention</vt:lpstr>
      <vt:lpstr>Lost and Missing Item Retention</vt:lpstr>
      <vt:lpstr>Lost and Missing Item Retention</vt:lpstr>
      <vt:lpstr>Lost and Missing Item Retention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19</cp:revision>
  <dcterms:created xsi:type="dcterms:W3CDTF">2021-08-24T16:46:34Z</dcterms:created>
  <dcterms:modified xsi:type="dcterms:W3CDTF">2021-09-08T15:30:27Z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</Properties>
</file>