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7" r:id="rId5"/>
    <p:sldMasterId id="2147483674" r:id="rId6"/>
  </p:sldMasterIdLst>
  <p:notesMasterIdLst>
    <p:notesMasterId r:id="rId20"/>
  </p:notesMasterIdLst>
  <p:sldIdLst>
    <p:sldId id="256" r:id="rId7"/>
    <p:sldId id="261" r:id="rId8"/>
    <p:sldId id="368" r:id="rId9"/>
    <p:sldId id="367" r:id="rId10"/>
    <p:sldId id="366" r:id="rId11"/>
    <p:sldId id="273" r:id="rId12"/>
    <p:sldId id="363" r:id="rId13"/>
    <p:sldId id="364" r:id="rId14"/>
    <p:sldId id="365" r:id="rId15"/>
    <p:sldId id="369" r:id="rId16"/>
    <p:sldId id="371" r:id="rId17"/>
    <p:sldId id="370" r:id="rId18"/>
    <p:sldId id="3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283"/>
    <a:srgbClr val="F79421"/>
    <a:srgbClr val="89C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281243-03CF-D123-D72A-00083D6B98E4}" v="89" dt="2025-04-10T14:17:36.464"/>
    <p1510:client id="{E8A5F759-5205-328F-C74B-E01805B3B89F}" v="624" dt="2025-04-09T13:41:59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8791" autoAdjust="0"/>
  </p:normalViewPr>
  <p:slideViewPr>
    <p:cSldViewPr snapToGrid="0">
      <p:cViewPr varScale="1">
        <p:scale>
          <a:sx n="31" d="100"/>
          <a:sy n="31" d="100"/>
        </p:scale>
        <p:origin x="20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7320E-4403-4B3E-A14E-D6C85ABCCDC2}" type="datetimeFigureOut"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60AA3-0073-48C7-9C8A-7A4D8997B0F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8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60AA3-0073-48C7-9C8A-7A4D8997B0FB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6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C3995-1659-3A9B-1F02-7BAEAE64B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945FBD-2278-C814-2F94-A76B28AB82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AB5A78-34A9-6CE9-320D-147B4703B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BA88B-F411-F9E3-3B9F-AFE8498F1C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60AA3-0073-48C7-9C8A-7A4D8997B0FB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59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28D03-F1C6-CFBE-0A1B-1273F7E82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9DB097-0963-0B6A-0ABF-396190E3EC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4D4CAB-C373-5781-903E-E028FE786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4E42C-58F8-04E2-4572-7B9575968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60AA3-0073-48C7-9C8A-7A4D8997B0FB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04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7E450-9DB6-9937-E671-F412987D7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4DF23F-29D0-C23F-4104-1719244F0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C10050-CCA9-2D98-9BDF-8CD9D604E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5071A-16D1-3DD3-A305-0A0801BC8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60AA3-0073-48C7-9C8A-7A4D8997B0FB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0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60AA3-0073-48C7-9C8A-7A4D8997B0FB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7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60AA3-0073-48C7-9C8A-7A4D8997B0FB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82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85DAD-034E-85A3-9780-D3995C693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CCD06F-CA93-0711-7D0D-8B2045F01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397DF9-B7CF-C6F8-A85B-57B5920FF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84DDA-FA7B-8928-7DC5-16A0EC713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60AA3-0073-48C7-9C8A-7A4D8997B0FB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21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18638-9012-9772-6DFB-B51E075E0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697443-B2C6-7B2B-73D5-F533F58EB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85DD9-B20F-94AF-51A3-F43E376BE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3B894-F175-F832-C681-7527E658C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60AA3-0073-48C7-9C8A-7A4D8997B0FB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1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DF69F3-B4EC-4750-B453-B00EEC808ADD}"/>
              </a:ext>
            </a:extLst>
          </p:cNvPr>
          <p:cNvSpPr/>
          <p:nvPr/>
        </p:nvSpPr>
        <p:spPr>
          <a:xfrm>
            <a:off x="-5542" y="4043362"/>
            <a:ext cx="12197542" cy="28146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040CC-E185-4DAF-AE48-3922CBD3C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387600"/>
          </a:xfrm>
        </p:spPr>
        <p:txBody>
          <a:bodyPr anchor="b"/>
          <a:lstStyle>
            <a:lvl1pPr algn="l">
              <a:defRPr sz="6000" b="1">
                <a:solidFill>
                  <a:srgbClr val="0252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FE54F-ED64-4991-B2BA-9279B316CC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84" y="2387600"/>
            <a:ext cx="12180916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Your Name</a:t>
            </a:r>
          </a:p>
          <a:p>
            <a:r>
              <a:rPr lang="en-US"/>
              <a:t>Date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6F85F0-5F99-4859-BBEF-E40BD5E9F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73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5601F-B2A7-410E-8FB1-0E5750126F31}"/>
              </a:ext>
            </a:extLst>
          </p:cNvPr>
          <p:cNvSpPr/>
          <p:nvPr/>
        </p:nvSpPr>
        <p:spPr>
          <a:xfrm>
            <a:off x="0" y="-1"/>
            <a:ext cx="12192000" cy="1690687"/>
          </a:xfrm>
          <a:prstGeom prst="rect">
            <a:avLst/>
          </a:prstGeom>
          <a:solidFill>
            <a:srgbClr val="89C4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938B-B634-44FB-AFF9-3343BBAD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45FC3-FB90-4990-87B2-DCC4140D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596486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solidFill>
            <a:srgbClr val="89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473D0E-345F-476D-9A0F-197491ED39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27137" y="1825625"/>
            <a:ext cx="596486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B5B4F1-C627-4F07-A51D-599B99E24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40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mparis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5601F-B2A7-410E-8FB1-0E5750126F31}"/>
              </a:ext>
            </a:extLst>
          </p:cNvPr>
          <p:cNvSpPr/>
          <p:nvPr/>
        </p:nvSpPr>
        <p:spPr>
          <a:xfrm>
            <a:off x="0" y="-1"/>
            <a:ext cx="12192000" cy="1690687"/>
          </a:xfrm>
          <a:prstGeom prst="rect">
            <a:avLst/>
          </a:prstGeom>
          <a:solidFill>
            <a:srgbClr val="89C4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938B-B634-44FB-AFF9-3343BBAD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45FC3-FB90-4990-87B2-DCC4140D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9284"/>
            <a:ext cx="5964865" cy="36676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solidFill>
            <a:srgbClr val="89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473D0E-345F-476D-9A0F-197491ED39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27137" y="2509283"/>
            <a:ext cx="5964866" cy="3667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835D78-B9E0-4D53-A31F-A12C3A5F3D6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0" y="1842977"/>
            <a:ext cx="5964865" cy="4961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33B8FC-8197-415E-9694-740AC66228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27135" y="1843640"/>
            <a:ext cx="5964865" cy="4961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5EBF62-AB06-4E98-8DCD-0F99E90FC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97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solidFill>
            <a:srgbClr val="89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93F052-DED8-4351-87D3-F9CC3DF00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11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DF69F3-B4EC-4750-B453-B00EEC808ADD}"/>
              </a:ext>
            </a:extLst>
          </p:cNvPr>
          <p:cNvSpPr/>
          <p:nvPr/>
        </p:nvSpPr>
        <p:spPr>
          <a:xfrm>
            <a:off x="11084" y="4043362"/>
            <a:ext cx="12197542" cy="281463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ECA54E"/>
              </a:gs>
              <a:gs pos="100000">
                <a:srgbClr val="DE8318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040CC-E185-4DAF-AE48-3922CBD3C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387600"/>
          </a:xfrm>
        </p:spPr>
        <p:txBody>
          <a:bodyPr anchor="b"/>
          <a:lstStyle>
            <a:lvl1pPr algn="l">
              <a:defRPr sz="6000" b="1">
                <a:solidFill>
                  <a:srgbClr val="DE831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FE54F-ED64-4991-B2BA-9279B316CC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84" y="2387600"/>
            <a:ext cx="12180916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Your Name</a:t>
            </a:r>
          </a:p>
          <a:p>
            <a:r>
              <a:rPr lang="en-US"/>
              <a:t>Date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6F85F0-5F99-4859-BBEF-E40BD5E9F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55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bg>
      <p:bgPr>
        <a:solidFill>
          <a:srgbClr val="E4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110FC6-81FC-462C-920E-0716E376B68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E8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E66ED-2092-470E-9C5A-CC3D75901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7880" y="875488"/>
            <a:ext cx="4687186" cy="46215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Section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E5E032-E681-4AAB-B7B7-27B1F44D8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68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solidFill>
            <a:srgbClr val="DE8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F5601F-B2A7-410E-8FB1-0E5750126F31}"/>
              </a:ext>
            </a:extLst>
          </p:cNvPr>
          <p:cNvSpPr/>
          <p:nvPr/>
        </p:nvSpPr>
        <p:spPr>
          <a:xfrm>
            <a:off x="0" y="-1"/>
            <a:ext cx="12192000" cy="1690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938B-B634-44FB-AFF9-3343BBAD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DE8318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45FC3-FB90-4990-87B2-DCC4140D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FBED56-3E37-43F9-B140-DA2F82693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72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5601F-B2A7-410E-8FB1-0E5750126F31}"/>
              </a:ext>
            </a:extLst>
          </p:cNvPr>
          <p:cNvSpPr/>
          <p:nvPr/>
        </p:nvSpPr>
        <p:spPr>
          <a:xfrm>
            <a:off x="0" y="-1"/>
            <a:ext cx="12192000" cy="1690687"/>
          </a:xfrm>
          <a:prstGeom prst="rect">
            <a:avLst/>
          </a:prstGeom>
          <a:solidFill>
            <a:srgbClr val="DE83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938B-B634-44FB-AFF9-3343BBAD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45FC3-FB90-4990-87B2-DCC4140D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596486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solidFill>
            <a:srgbClr val="DE8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473D0E-345F-476D-9A0F-197491ED39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27137" y="1825625"/>
            <a:ext cx="596486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B5B4F1-C627-4F07-A51D-599B99E24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42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mparis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5601F-B2A7-410E-8FB1-0E5750126F31}"/>
              </a:ext>
            </a:extLst>
          </p:cNvPr>
          <p:cNvSpPr/>
          <p:nvPr/>
        </p:nvSpPr>
        <p:spPr>
          <a:xfrm>
            <a:off x="0" y="-1"/>
            <a:ext cx="12192000" cy="1690687"/>
          </a:xfrm>
          <a:prstGeom prst="rect">
            <a:avLst/>
          </a:prstGeom>
          <a:solidFill>
            <a:srgbClr val="DE83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938B-B634-44FB-AFF9-3343BBAD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45FC3-FB90-4990-87B2-DCC4140D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9284"/>
            <a:ext cx="5964865" cy="36676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solidFill>
            <a:srgbClr val="DE8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473D0E-345F-476D-9A0F-197491ED39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27137" y="2509283"/>
            <a:ext cx="5964866" cy="3667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835D78-B9E0-4D53-A31F-A12C3A5F3D6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0" y="1842977"/>
            <a:ext cx="5964865" cy="4961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33B8FC-8197-415E-9694-740AC66228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27135" y="1843640"/>
            <a:ext cx="5964865" cy="4961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5EBF62-AB06-4E98-8DCD-0F99E90FC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62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solidFill>
            <a:srgbClr val="DE8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93F052-DED8-4351-87D3-F9CC3DF00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6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bg>
      <p:bgPr>
        <a:solidFill>
          <a:srgbClr val="E4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110FC6-81FC-462C-920E-0716E376B68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E66ED-2092-470E-9C5A-CC3D75901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7880" y="875488"/>
            <a:ext cx="4687186" cy="46215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Section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E5E032-E681-4AAB-B7B7-27B1F44D8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53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F5601F-B2A7-410E-8FB1-0E5750126F31}"/>
              </a:ext>
            </a:extLst>
          </p:cNvPr>
          <p:cNvSpPr/>
          <p:nvPr/>
        </p:nvSpPr>
        <p:spPr>
          <a:xfrm>
            <a:off x="0" y="-1"/>
            <a:ext cx="12192000" cy="1690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938B-B634-44FB-AFF9-3343BBAD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45FC3-FB90-4990-87B2-DCC4140D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FBED56-3E37-43F9-B140-DA2F82693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8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5601F-B2A7-410E-8FB1-0E5750126F31}"/>
              </a:ext>
            </a:extLst>
          </p:cNvPr>
          <p:cNvSpPr/>
          <p:nvPr/>
        </p:nvSpPr>
        <p:spPr>
          <a:xfrm>
            <a:off x="0" y="-1"/>
            <a:ext cx="12192000" cy="1690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938B-B634-44FB-AFF9-3343BBAD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45FC3-FB90-4990-87B2-DCC4140D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596486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473D0E-345F-476D-9A0F-197491ED39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27137" y="1825625"/>
            <a:ext cx="596486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B5B4F1-C627-4F07-A51D-599B99E24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2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mparis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5601F-B2A7-410E-8FB1-0E5750126F31}"/>
              </a:ext>
            </a:extLst>
          </p:cNvPr>
          <p:cNvSpPr/>
          <p:nvPr/>
        </p:nvSpPr>
        <p:spPr>
          <a:xfrm>
            <a:off x="0" y="-1"/>
            <a:ext cx="12192000" cy="1690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938B-B634-44FB-AFF9-3343BBAD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45FC3-FB90-4990-87B2-DCC4140D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9284"/>
            <a:ext cx="5964865" cy="36676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473D0E-345F-476D-9A0F-197491ED39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27137" y="2509283"/>
            <a:ext cx="5964866" cy="3667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835D78-B9E0-4D53-A31F-A12C3A5F3D6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0" y="1842977"/>
            <a:ext cx="5964865" cy="4961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33B8FC-8197-415E-9694-740AC66228C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27135" y="1843640"/>
            <a:ext cx="5964865" cy="4961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5EBF62-AB06-4E98-8DCD-0F99E90FC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3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93F052-DED8-4351-87D3-F9CC3DF00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7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DF69F3-B4EC-4750-B453-B00EEC808ADD}"/>
              </a:ext>
            </a:extLst>
          </p:cNvPr>
          <p:cNvSpPr/>
          <p:nvPr/>
        </p:nvSpPr>
        <p:spPr>
          <a:xfrm>
            <a:off x="11084" y="4043362"/>
            <a:ext cx="12197542" cy="281463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89C43A"/>
              </a:gs>
              <a:gs pos="100000">
                <a:srgbClr val="4A6B1F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040CC-E185-4DAF-AE48-3922CBD3C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387600"/>
          </a:xfrm>
        </p:spPr>
        <p:txBody>
          <a:bodyPr anchor="b"/>
          <a:lstStyle>
            <a:lvl1pPr algn="l">
              <a:defRPr sz="6000" b="1">
                <a:solidFill>
                  <a:srgbClr val="89C43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FE54F-ED64-4991-B2BA-9279B316CC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84" y="2387600"/>
            <a:ext cx="12180916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Your Name</a:t>
            </a:r>
          </a:p>
          <a:p>
            <a:r>
              <a:rPr lang="en-US"/>
              <a:t>Date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6F85F0-5F99-4859-BBEF-E40BD5E9F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94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bg>
      <p:bgPr>
        <a:solidFill>
          <a:srgbClr val="E4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110FC6-81FC-462C-920E-0716E376B68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9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E66ED-2092-470E-9C5A-CC3D75901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7880" y="875488"/>
            <a:ext cx="4687186" cy="462154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Section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E5E032-E681-4AAB-B7B7-27B1F44D8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7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DA7F5F-B192-4CBD-8560-25F43B9BA894}"/>
              </a:ext>
            </a:extLst>
          </p:cNvPr>
          <p:cNvSpPr/>
          <p:nvPr/>
        </p:nvSpPr>
        <p:spPr>
          <a:xfrm>
            <a:off x="0" y="6485860"/>
            <a:ext cx="12192000" cy="372140"/>
          </a:xfrm>
          <a:prstGeom prst="rect">
            <a:avLst/>
          </a:prstGeom>
          <a:solidFill>
            <a:srgbClr val="89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F5601F-B2A7-410E-8FB1-0E5750126F31}"/>
              </a:ext>
            </a:extLst>
          </p:cNvPr>
          <p:cNvSpPr/>
          <p:nvPr/>
        </p:nvSpPr>
        <p:spPr>
          <a:xfrm>
            <a:off x="0" y="-1"/>
            <a:ext cx="12192000" cy="1690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938B-B634-44FB-AFF9-3343BBAD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89C43A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45FC3-FB90-4990-87B2-DCC4140D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FBED56-3E37-43F9-B140-DA2F82693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064F5-51FD-4F58-BC42-66C831D0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EF49B-851D-4F4D-9733-A3C8640C2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7C3F8E-5DFC-4A19-A695-0F8055FB2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064F5-51FD-4F58-BC42-66C831D0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EF49B-851D-4F4D-9733-A3C8640C2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7C3F8E-5DFC-4A19-A695-0F8055FB2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8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064F5-51FD-4F58-BC42-66C831D0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EF49B-851D-4F4D-9733-A3C8640C2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7C3F8E-5DFC-4A19-A695-0F8055FB2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27" y="6513524"/>
            <a:ext cx="552892" cy="3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2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help@ccslib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slib.org/training/library-online-catalog-evaluation-projec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slib.org/training/damaged-item-procedur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BEC6E-2B39-4BD1-878E-9EAC5977B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861" y="0"/>
            <a:ext cx="11805139" cy="2387600"/>
          </a:xfrm>
        </p:spPr>
        <p:txBody>
          <a:bodyPr>
            <a:normAutofit/>
          </a:bodyPr>
          <a:lstStyle/>
          <a:p>
            <a:r>
              <a:rPr lang="en-US" sz="4800">
                <a:ea typeface="Verdana"/>
              </a:rPr>
              <a:t>Circulation Technical Group</a:t>
            </a:r>
            <a:endParaRPr lang="en-US">
              <a:ea typeface="Verdana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AA3F2-EB2A-4812-9B95-7F38E4DC4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222" y="2387600"/>
            <a:ext cx="11805778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Open Sans"/>
                <a:cs typeface="Open Sans"/>
              </a:rPr>
              <a:t>April 11,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56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7063-1827-78D7-7081-847A6D15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Verdana"/>
              </a:rPr>
              <a:t>Library Showcase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75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next to a green machine&#10;&#10;AI-generated content may be incorrect.">
            <a:extLst>
              <a:ext uri="{FF2B5EF4-FFF2-40B4-BE49-F238E27FC236}">
                <a16:creationId xmlns:a16="http://schemas.microsoft.com/office/drawing/2014/main" id="{9487B2C5-7181-A79F-B50F-3460E17EA2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39" t="9804" r="10638" b="7407"/>
          <a:stretch/>
        </p:blipFill>
        <p:spPr>
          <a:xfrm rot="5400000">
            <a:off x="224117" y="1182220"/>
            <a:ext cx="5151930" cy="4258243"/>
          </a:xfrm>
          <a:prstGeom prst="rect">
            <a:avLst/>
          </a:prstGeom>
        </p:spPr>
      </p:pic>
      <p:pic>
        <p:nvPicPr>
          <p:cNvPr id="3" name="Picture 2" descr="A person standing next to a vending machine&#10;&#10;AI-generated content may be incorrect.">
            <a:extLst>
              <a:ext uri="{FF2B5EF4-FFF2-40B4-BE49-F238E27FC236}">
                <a16:creationId xmlns:a16="http://schemas.microsoft.com/office/drawing/2014/main" id="{C254E7D8-C8D0-CBBC-FC78-32F28EB054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67" t="24" r="9150" b="-218"/>
          <a:stretch/>
        </p:blipFill>
        <p:spPr>
          <a:xfrm rot="5400000">
            <a:off x="6112809" y="728382"/>
            <a:ext cx="5128542" cy="51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2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with a button and a red arrow&#10;&#10;AI-generated content may be incorrect.">
            <a:extLst>
              <a:ext uri="{FF2B5EF4-FFF2-40B4-BE49-F238E27FC236}">
                <a16:creationId xmlns:a16="http://schemas.microsoft.com/office/drawing/2014/main" id="{6C5D1A2C-7CB3-9979-2444-A9F37EE09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111"/>
          <a:stretch/>
        </p:blipFill>
        <p:spPr>
          <a:xfrm>
            <a:off x="812426" y="672353"/>
            <a:ext cx="4459942" cy="5220591"/>
          </a:xfrm>
          <a:prstGeom prst="rect">
            <a:avLst/>
          </a:prstGeom>
        </p:spPr>
      </p:pic>
      <p:pic>
        <p:nvPicPr>
          <p:cNvPr id="3" name="Picture 2" descr="A machine with a screen and a sign&#10;&#10;AI-generated content may be incorrect.">
            <a:extLst>
              <a:ext uri="{FF2B5EF4-FFF2-40B4-BE49-F238E27FC236}">
                <a16:creationId xmlns:a16="http://schemas.microsoft.com/office/drawing/2014/main" id="{EE52896C-A1F7-62ED-D780-F7FC34F0B8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95" t="31423" r="19344" b="15157"/>
          <a:stretch/>
        </p:blipFill>
        <p:spPr>
          <a:xfrm>
            <a:off x="6527426" y="336177"/>
            <a:ext cx="4239467" cy="58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2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chine with a book in it&#10;&#10;AI-generated content may be incorrect.">
            <a:extLst>
              <a:ext uri="{FF2B5EF4-FFF2-40B4-BE49-F238E27FC236}">
                <a16:creationId xmlns:a16="http://schemas.microsoft.com/office/drawing/2014/main" id="{13AE0749-C21F-A251-3736-F59FC88661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93" t="218" r="6219" b="-218"/>
          <a:stretch/>
        </p:blipFill>
        <p:spPr>
          <a:xfrm rot="5400000">
            <a:off x="6067986" y="717176"/>
            <a:ext cx="5657014" cy="5143505"/>
          </a:xfrm>
          <a:prstGeom prst="rect">
            <a:avLst/>
          </a:prstGeom>
        </p:spPr>
      </p:pic>
      <p:pic>
        <p:nvPicPr>
          <p:cNvPr id="3" name="Picture 2" descr="A person standing in front of a green machine&#10;&#10;AI-generated content may be incorrect.">
            <a:extLst>
              <a:ext uri="{FF2B5EF4-FFF2-40B4-BE49-F238E27FC236}">
                <a16:creationId xmlns:a16="http://schemas.microsoft.com/office/drawing/2014/main" id="{8BD9CEEB-992C-7E67-9F22-50DD455E4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48" r="8183"/>
          <a:stretch/>
        </p:blipFill>
        <p:spPr>
          <a:xfrm rot="5400000">
            <a:off x="319368" y="806823"/>
            <a:ext cx="54774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3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053C-D883-1ED5-775A-BBA52070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Verdana"/>
              </a:rPr>
              <a:t> CCS Updates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6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93E6C-60C2-A41B-2001-93EF93094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F0FE69B-3EFE-91AF-5CB8-B9D7F08D5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94" y="1"/>
            <a:ext cx="11616906" cy="17050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Calibri"/>
              </a:rPr>
              <a:t>IP Address Restriction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10359-410A-1B40-097B-041AD32EA1B3}"/>
              </a:ext>
            </a:extLst>
          </p:cNvPr>
          <p:cNvSpPr txBox="1"/>
          <p:nvPr/>
        </p:nvSpPr>
        <p:spPr>
          <a:xfrm>
            <a:off x="233413" y="2030701"/>
            <a:ext cx="1125055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ea typeface="Open Sans"/>
                <a:cs typeface="Open Sans"/>
              </a:rPr>
              <a:t>Starting March 18, access to the Staff Client was restricted to library IP addresses only   (Leap </a:t>
            </a:r>
            <a:r>
              <a:rPr lang="en-US" sz="2400" dirty="0" err="1">
                <a:ea typeface="Open Sans"/>
                <a:cs typeface="Open Sans"/>
              </a:rPr>
              <a:t>accedss</a:t>
            </a:r>
            <a:r>
              <a:rPr lang="en-US" sz="2400" dirty="0">
                <a:ea typeface="Open Sans"/>
                <a:cs typeface="Open Sans"/>
              </a:rPr>
              <a:t> was not impacted)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Open Sans"/>
                <a:cs typeface="Open Sans"/>
              </a:rPr>
              <a:t>If working remotely, access the Staff Client via VPN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Open Sans"/>
                <a:cs typeface="Open Sans"/>
              </a:rPr>
              <a:t>Email </a:t>
            </a:r>
            <a:r>
              <a:rPr lang="en-US" sz="2400" dirty="0">
                <a:ea typeface="Open Sans"/>
                <a:cs typeface="Open Sans"/>
                <a:hlinkClick r:id="rId3"/>
              </a:rPr>
              <a:t>help@ccslib.org</a:t>
            </a:r>
            <a:r>
              <a:rPr lang="en-US" sz="2400" dirty="0">
                <a:ea typeface="Open Sans"/>
                <a:cs typeface="Open Sans"/>
              </a:rPr>
              <a:t> to report any IP address changes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38686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00116-DEF5-CC01-A74D-829324A7F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56C200F-5411-F80D-F5CE-4F4C47A6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94" y="1"/>
            <a:ext cx="11616906" cy="17050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Calibri"/>
              </a:rPr>
              <a:t>Discovery Layer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AFFE9-30A9-4E9C-2159-6BAB613E4EF0}"/>
              </a:ext>
            </a:extLst>
          </p:cNvPr>
          <p:cNvSpPr txBox="1"/>
          <p:nvPr/>
        </p:nvSpPr>
        <p:spPr>
          <a:xfrm>
            <a:off x="233413" y="2030701"/>
            <a:ext cx="11250557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ea typeface="Open Sans"/>
                <a:cs typeface="Open Sans"/>
              </a:rPr>
              <a:t>Evaluating Vega Discover, Aspen, and </a:t>
            </a:r>
            <a:r>
              <a:rPr lang="en-US" sz="2400" dirty="0" err="1">
                <a:ea typeface="Open Sans"/>
                <a:cs typeface="Open Sans"/>
              </a:rPr>
              <a:t>Bibliocore</a:t>
            </a:r>
            <a:r>
              <a:rPr lang="en-US" sz="2400" dirty="0">
                <a:ea typeface="Open Sans"/>
                <a:cs typeface="Open Sans"/>
              </a:rPr>
              <a:t> as potential discovery layers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ea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Open Sans"/>
                <a:cs typeface="Open Sans"/>
              </a:rPr>
              <a:t>Info about the project and recordings of Vendor demos are available on our website</a:t>
            </a:r>
            <a:br>
              <a:rPr lang="en-US" sz="2400" dirty="0">
                <a:ea typeface="Open Sans"/>
                <a:cs typeface="Open Sans"/>
              </a:rPr>
            </a:br>
            <a:r>
              <a:rPr lang="en-US" sz="2400" dirty="0">
                <a:ea typeface="Open Sans"/>
                <a:cs typeface="Open Sans"/>
                <a:hlinkClick r:id="rId3"/>
              </a:rPr>
              <a:t>https://www.ccslib.org/training/library-online-catalog-evaluation-project</a:t>
            </a:r>
            <a:endParaRPr lang="en-US" sz="2400" dirty="0">
              <a:ea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ea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Open Sans"/>
                <a:cs typeface="Open Sans"/>
              </a:rPr>
              <a:t>Next steps are to review data and evaluations from Database Management, CCS staff, and member library staff to form a recommendation for Governing Board's May decision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5189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D626E-8FBB-7748-9ADE-EAD31BD06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152535-0D9B-1FBA-C7F2-552465A5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94" y="1"/>
            <a:ext cx="11616906" cy="17050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Calibri"/>
              </a:rPr>
              <a:t>Vernon Migration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1857F-F430-1F38-733C-1A42FE867CF6}"/>
              </a:ext>
            </a:extLst>
          </p:cNvPr>
          <p:cNvSpPr txBox="1"/>
          <p:nvPr/>
        </p:nvSpPr>
        <p:spPr>
          <a:xfrm>
            <a:off x="233413" y="2030701"/>
            <a:ext cx="11250557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ea typeface="Open Sans"/>
                <a:cs typeface="Open Sans"/>
              </a:rPr>
              <a:t>Vernon Area Public Library migration team hard at work!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Open Sans"/>
                <a:cs typeface="Open Sans"/>
              </a:rPr>
              <a:t>CCS building Vernon library and branches into Polaris database – may see Vernon appear in drop-down lists. 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ea typeface="Open Sans"/>
                <a:cs typeface="Open Sans"/>
              </a:rPr>
              <a:t>Continue to register Vernon patrons as non-CCS reciprocal borrowers</a:t>
            </a:r>
          </a:p>
          <a:p>
            <a:pPr marL="742950" lvl="1" indent="-285750">
              <a:buFont typeface="Courier New"/>
              <a:buChar char="o"/>
            </a:pPr>
            <a:endParaRPr lang="en-US" sz="2400" dirty="0"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Open Sans"/>
                <a:cs typeface="Open Sans"/>
              </a:rPr>
              <a:t>Training database will be unavailable during test data load (April 28 – May 16)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Open Sans"/>
                <a:cs typeface="Open Sans"/>
              </a:rPr>
              <a:t>Offline period scheduled over Labor Day weekend. CCS libraries will come back online on Tuesday, September 2</a:t>
            </a:r>
          </a:p>
        </p:txBody>
      </p:sp>
    </p:spTree>
    <p:extLst>
      <p:ext uri="{BB962C8B-B14F-4D97-AF65-F5344CB8AC3E}">
        <p14:creationId xmlns:p14="http://schemas.microsoft.com/office/powerpoint/2010/main" val="408466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053C-D883-1ED5-775A-BBA52070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Calibri"/>
              </a:rPr>
              <a:t>New Business</a:t>
            </a:r>
          </a:p>
        </p:txBody>
      </p:sp>
    </p:spTree>
    <p:extLst>
      <p:ext uri="{BB962C8B-B14F-4D97-AF65-F5344CB8AC3E}">
        <p14:creationId xmlns:p14="http://schemas.microsoft.com/office/powerpoint/2010/main" val="4015546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3B7C-87D3-EB58-A693-0B932B0A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24" y="1"/>
            <a:ext cx="11890076" cy="1705065"/>
          </a:xfrm>
        </p:spPr>
        <p:txBody>
          <a:bodyPr/>
          <a:lstStyle/>
          <a:p>
            <a:r>
              <a:rPr lang="en-US" dirty="0">
                <a:ea typeface="Verdana"/>
              </a:rPr>
              <a:t>Meeting Changes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28BC9-2CEC-E551-6993-A9EE5AEBC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25" y="2256947"/>
            <a:ext cx="11890075" cy="39200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Open Sans"/>
                <a:cs typeface="Open Sans"/>
              </a:rPr>
              <a:t>Starting July 2025, Circulation Technical Group meetings will be held on Thursdays </a:t>
            </a:r>
          </a:p>
          <a:p>
            <a:endParaRPr lang="en-US" dirty="0">
              <a:ea typeface="Open Sans"/>
              <a:cs typeface="Open Sans"/>
            </a:endParaRPr>
          </a:p>
          <a:p>
            <a:r>
              <a:rPr lang="en-US" dirty="0">
                <a:ea typeface="Open Sans"/>
                <a:cs typeface="Open Sans"/>
              </a:rPr>
              <a:t>Plan for 2nd Thursday in July, October, January, and April</a:t>
            </a:r>
          </a:p>
        </p:txBody>
      </p:sp>
    </p:spTree>
    <p:extLst>
      <p:ext uri="{BB962C8B-B14F-4D97-AF65-F5344CB8AC3E}">
        <p14:creationId xmlns:p14="http://schemas.microsoft.com/office/powerpoint/2010/main" val="2875470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C8F23-5F9D-16BE-5264-498C6553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3D59-F09C-E9CE-150F-9ACA055F9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24" y="1"/>
            <a:ext cx="11890076" cy="1705065"/>
          </a:xfrm>
        </p:spPr>
        <p:txBody>
          <a:bodyPr/>
          <a:lstStyle/>
          <a:p>
            <a:r>
              <a:rPr lang="en-US" dirty="0">
                <a:ea typeface="Verdana"/>
              </a:rPr>
              <a:t>Inactive Patron Notice</a:t>
            </a:r>
            <a:endParaRPr lang="en-US" dirty="0"/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9F2DC59-2667-43D7-5572-13DBF2521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-1700" r="280" b="31105"/>
          <a:stretch/>
        </p:blipFill>
        <p:spPr>
          <a:xfrm>
            <a:off x="344694" y="1886012"/>
            <a:ext cx="5754011" cy="4483736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E2897E-DD50-4E8C-11D4-93BF6A7DF056}"/>
              </a:ext>
            </a:extLst>
          </p:cNvPr>
          <p:cNvSpPr txBox="1"/>
          <p:nvPr/>
        </p:nvSpPr>
        <p:spPr>
          <a:xfrm>
            <a:off x="6418703" y="2390605"/>
            <a:ext cx="5421239" cy="38472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400" dirty="0"/>
              <a:t>Sent to patrons registered to your library who have been inactive for x-days. </a:t>
            </a:r>
            <a:endParaRPr lang="en-US" sz="2400" dirty="0">
              <a:ea typeface="Open Sans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ea typeface="Open Sans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Calibri"/>
              </a:rPr>
              <a:t>Uses Patron Last Activity Date to determine inactivity.</a:t>
            </a:r>
            <a:endParaRPr lang="en-US" sz="2400" dirty="0">
              <a:ea typeface="Open Sans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ea typeface="Open Sans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Open Sans"/>
                <a:cs typeface="Calibri"/>
              </a:rPr>
              <a:t>Libraries can customize notice text.</a:t>
            </a:r>
          </a:p>
          <a:p>
            <a:endParaRPr lang="en-US" sz="2800">
              <a:ea typeface="Open San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204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3C9AC-F235-E99F-300F-40AFE1C19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E9722-4ADB-895D-0F2B-4E5F15BD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24" y="1"/>
            <a:ext cx="11890076" cy="1705065"/>
          </a:xfrm>
        </p:spPr>
        <p:txBody>
          <a:bodyPr/>
          <a:lstStyle/>
          <a:p>
            <a:r>
              <a:rPr lang="en-US" dirty="0">
                <a:ea typeface="Verdana"/>
              </a:rPr>
              <a:t>Intra-CCS Damaged Items 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0715A-B414-C466-426E-3CC96023A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25" y="2256947"/>
            <a:ext cx="11890075" cy="39200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Open Sans"/>
                <a:cs typeface="Open Sans"/>
              </a:rPr>
              <a:t>How-to page on CCS Website &gt; How-To &gt; Department: Public Services &gt; Patron Accounts &gt; Damaged Item Procedures</a:t>
            </a:r>
            <a:br>
              <a:rPr lang="en-US" dirty="0">
                <a:ea typeface="Open Sans"/>
                <a:cs typeface="Open Sans"/>
              </a:rPr>
            </a:br>
            <a:r>
              <a:rPr lang="en-US" dirty="0">
                <a:ea typeface="+mn-lt"/>
                <a:cs typeface="+mn-lt"/>
                <a:hlinkClick r:id="rId3"/>
              </a:rPr>
              <a:t>https://www.ccslib.org/training/damaged-item-procedures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Open Sans"/>
              <a:cs typeface="Open Sans"/>
            </a:endParaRPr>
          </a:p>
          <a:p>
            <a:r>
              <a:rPr lang="en-US" dirty="0">
                <a:ea typeface="Open Sans"/>
                <a:cs typeface="Open Sans"/>
              </a:rPr>
              <a:t>Procedures outline what to do if an item is returned to your library damaged</a:t>
            </a:r>
          </a:p>
        </p:txBody>
      </p:sp>
    </p:spTree>
    <p:extLst>
      <p:ext uri="{BB962C8B-B14F-4D97-AF65-F5344CB8AC3E}">
        <p14:creationId xmlns:p14="http://schemas.microsoft.com/office/powerpoint/2010/main" val="1797325088"/>
      </p:ext>
    </p:extLst>
  </p:cSld>
  <p:clrMapOvr>
    <a:masterClrMapping/>
  </p:clrMapOvr>
</p:sld>
</file>

<file path=ppt/theme/theme1.xml><?xml version="1.0" encoding="utf-8"?>
<a:theme xmlns:a="http://schemas.openxmlformats.org/drawingml/2006/main" name="CCS-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CS-Theme">
      <a:majorFont>
        <a:latin typeface="Verdan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S-Theme" id="{D8B29484-AAF0-4EFE-B5FA-BD93817055CD}" vid="{BD5692A5-0219-43EB-AB0A-279E88752A3F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00B050"/>
      </a:accent2>
      <a:accent3>
        <a:srgbClr val="F47735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CS-Theme">
      <a:majorFont>
        <a:latin typeface="Verdan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00B050"/>
      </a:accent2>
      <a:accent3>
        <a:srgbClr val="F47735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CS-Theme">
      <a:majorFont>
        <a:latin typeface="Verdan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7FD8AEDA893740B2E2B561320165F3" ma:contentTypeVersion="17" ma:contentTypeDescription="Create a new document." ma:contentTypeScope="" ma:versionID="d6aa112e4e2705f901ac7d76e5052394">
  <xsd:schema xmlns:xsd="http://www.w3.org/2001/XMLSchema" xmlns:xs="http://www.w3.org/2001/XMLSchema" xmlns:p="http://schemas.microsoft.com/office/2006/metadata/properties" xmlns:ns2="49174984-12fa-4a24-9ef6-8a7dc6c2db71" xmlns:ns3="04fb2b99-be89-4f45-b37c-be1ef0c04955" targetNamespace="http://schemas.microsoft.com/office/2006/metadata/properties" ma:root="true" ma:fieldsID="6188c67fff606ddabb508279d90f8721" ns2:_="" ns3:_="">
    <xsd:import namespace="49174984-12fa-4a24-9ef6-8a7dc6c2db71"/>
    <xsd:import namespace="04fb2b99-be89-4f45-b37c-be1ef0c0495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174984-12fa-4a24-9ef6-8a7dc6c2db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aa66db-708c-4f1a-b3bc-bbce3a8f22fd}" ma:internalName="TaxCatchAll" ma:showField="CatchAllData" ma:web="49174984-12fa-4a24-9ef6-8a7dc6c2db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fb2b99-be89-4f45-b37c-be1ef0c049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48242fc-8867-421b-8d4f-f4d5bb5187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fb2b99-be89-4f45-b37c-be1ef0c04955">
      <Terms xmlns="http://schemas.microsoft.com/office/infopath/2007/PartnerControls"/>
    </lcf76f155ced4ddcb4097134ff3c332f>
    <TaxCatchAll xmlns="49174984-12fa-4a24-9ef6-8a7dc6c2db71" xsi:nil="true"/>
  </documentManagement>
</p:properties>
</file>

<file path=customXml/itemProps1.xml><?xml version="1.0" encoding="utf-8"?>
<ds:datastoreItem xmlns:ds="http://schemas.openxmlformats.org/officeDocument/2006/customXml" ds:itemID="{F4D23F75-D4B2-4ADA-A2A6-890C1C8285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E2DFB2-47B3-4E75-9F09-B2AF71D713A7}">
  <ds:schemaRefs>
    <ds:schemaRef ds:uri="04fb2b99-be89-4f45-b37c-be1ef0c04955"/>
    <ds:schemaRef ds:uri="49174984-12fa-4a24-9ef6-8a7dc6c2db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525EBBD-6858-404E-BAC7-C85B6E8B1C73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04fb2b99-be89-4f45-b37c-be1ef0c04955"/>
    <ds:schemaRef ds:uri="http://schemas.openxmlformats.org/package/2006/metadata/core-properties"/>
    <ds:schemaRef ds:uri="49174984-12fa-4a24-9ef6-8a7dc6c2db7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CCS-Theme</Template>
  <TotalTime>436</TotalTime>
  <Words>323</Words>
  <Application>Microsoft Office PowerPoint</Application>
  <PresentationFormat>Widescreen</PresentationFormat>
  <Paragraphs>48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Courier New</vt:lpstr>
      <vt:lpstr>Open Sans</vt:lpstr>
      <vt:lpstr>Verdana</vt:lpstr>
      <vt:lpstr>CCS-Theme</vt:lpstr>
      <vt:lpstr>1_Office Theme</vt:lpstr>
      <vt:lpstr>2_Office Theme</vt:lpstr>
      <vt:lpstr>Circulation Technical Group</vt:lpstr>
      <vt:lpstr> CCS Updates</vt:lpstr>
      <vt:lpstr>IP Address Restriction</vt:lpstr>
      <vt:lpstr>Discovery Layer Project</vt:lpstr>
      <vt:lpstr>Vernon Migration Update</vt:lpstr>
      <vt:lpstr>New Business</vt:lpstr>
      <vt:lpstr>Meeting Changes</vt:lpstr>
      <vt:lpstr>Inactive Patron Notice</vt:lpstr>
      <vt:lpstr>Intra-CCS Damaged Items Review</vt:lpstr>
      <vt:lpstr>Library Showcase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Weiss</dc:creator>
  <cp:lastModifiedBy>Mieko Landers</cp:lastModifiedBy>
  <cp:revision>1439</cp:revision>
  <dcterms:created xsi:type="dcterms:W3CDTF">2022-04-25T17:57:04Z</dcterms:created>
  <dcterms:modified xsi:type="dcterms:W3CDTF">2025-04-11T20:01:02Z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0x010100417FD8AEDA893740B2E2B561320165F3</vt:lpwstr>
  </property>
  <property fmtid="{D5CDD505-2E9C-101B-9397-08002B2CF9AE}" pid="3" name="MediaServiceImageTags">
    <vt:lpwstr/>
  </property>
</Properties>
</file>